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3" r:id="rId6"/>
    <p:sldId id="261" r:id="rId7"/>
    <p:sldId id="262"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12192000" cy="6858000"/>
  <p:notesSz cx="7053263"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07" d="100"/>
          <a:sy n="107" d="100"/>
        </p:scale>
        <p:origin x="13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11/17/2021</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11/17/2021</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medscape.com/viewarticle/960214_print" TargetMode="External"/><Relationship Id="rId7" Type="http://schemas.openxmlformats.org/officeDocument/2006/relationships/hyperlink" Target="https://www.ncsbn.org/16263.htm?utm_source=National+League+for+Nursing&amp;utm_campaign" TargetMode="External"/><Relationship Id="rId2" Type="http://schemas.openxmlformats.org/officeDocument/2006/relationships/hyperlink" Target="https://www.medscape.com/viewarticle/959950_print" TargetMode="External"/><Relationship Id="rId1" Type="http://schemas.openxmlformats.org/officeDocument/2006/relationships/slideLayout" Target="../slideLayouts/slideLayout11.xml"/><Relationship Id="rId6" Type="http://schemas.openxmlformats.org/officeDocument/2006/relationships/hyperlink" Target="https://www.mayoclinichealthsystem.org/hometown-health/featured-topic/covid-19-vaccine-myths-debunked" TargetMode="External"/><Relationship Id="rId5" Type="http://schemas.openxmlformats.org/officeDocument/2006/relationships/hyperlink" Target="https://www.hopkinsmedicine.org/health/conditions-and-diseases/coronavirus/covid-19-vaccines-myth-versus-fact" TargetMode="External"/><Relationship Id="rId4" Type="http://schemas.openxmlformats.org/officeDocument/2006/relationships/hyperlink" Target="https://www.helio.com/news/allergy-asthma/20211004/qa-who-needs-a-covid19-booster-shot?utm_source=selligent&amp;utm_medium=email&amp;utm-camp"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COVID-19 Vaccines: </a:t>
            </a:r>
            <a:br>
              <a:rPr lang="en-US" dirty="0"/>
            </a:br>
            <a:r>
              <a:rPr lang="en-US" dirty="0"/>
              <a:t>Myths vs. Facts</a:t>
            </a:r>
            <a:br>
              <a:rPr lang="en-US" dirty="0"/>
            </a:br>
            <a:endParaRPr lang="en-US" dirty="0"/>
          </a:p>
        </p:txBody>
      </p:sp>
      <p:sp>
        <p:nvSpPr>
          <p:cNvPr id="3" name="Subtitle 2"/>
          <p:cNvSpPr>
            <a:spLocks noGrp="1"/>
          </p:cNvSpPr>
          <p:nvPr>
            <p:ph type="subTitle" idx="1"/>
          </p:nvPr>
        </p:nvSpPr>
        <p:spPr/>
        <p:txBody>
          <a:bodyPr>
            <a:normAutofit/>
          </a:bodyPr>
          <a:lstStyle/>
          <a:p>
            <a:r>
              <a:rPr lang="en-US" dirty="0"/>
              <a:t>Cheryl K. Schmidt, PhD, RN, CNE, ANEF, FAAN, Clinical Professor</a:t>
            </a:r>
          </a:p>
          <a:p>
            <a:r>
              <a:rPr lang="en-US" dirty="0"/>
              <a:t>Arizona State University Edson College of Nursing and Health Innovation, Phoenix, AZ</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41294" y="488030"/>
            <a:ext cx="3632548" cy="2255171"/>
          </a:xfrm>
          <a:prstGeom prst="rect">
            <a:avLst/>
          </a:prstGeom>
        </p:spPr>
      </p:pic>
    </p:spTree>
    <p:extLst>
      <p:ext uri="{BB962C8B-B14F-4D97-AF65-F5344CB8AC3E}">
        <p14:creationId xmlns:p14="http://schemas.microsoft.com/office/powerpoint/2010/main" val="3796801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56" y="901875"/>
            <a:ext cx="9905955" cy="989556"/>
          </a:xfrm>
        </p:spPr>
        <p:txBody>
          <a:bodyPr>
            <a:normAutofit fontScale="90000"/>
          </a:bodyPr>
          <a:lstStyle/>
          <a:p>
            <a:r>
              <a:rPr lang="en-US" b="1" u="sng" dirty="0"/>
              <a:t>Myth #5: </a:t>
            </a:r>
            <a:r>
              <a:rPr lang="en-US" dirty="0"/>
              <a:t>The COVID-19 Vaccine was developed to control the general population either through microchip tracking or “</a:t>
            </a:r>
            <a:r>
              <a:rPr lang="en-US" dirty="0" err="1"/>
              <a:t>nanotransducers</a:t>
            </a:r>
            <a:r>
              <a:rPr lang="en-US" dirty="0"/>
              <a:t>” in our brains</a:t>
            </a:r>
            <a:br>
              <a:rPr lang="en-US" dirty="0"/>
            </a:br>
            <a:endParaRPr lang="en-US" dirty="0"/>
          </a:p>
        </p:txBody>
      </p:sp>
      <p:sp>
        <p:nvSpPr>
          <p:cNvPr id="3" name="Text Placeholder 2"/>
          <p:cNvSpPr>
            <a:spLocks noGrp="1"/>
          </p:cNvSpPr>
          <p:nvPr>
            <p:ph type="body" sz="half" idx="2"/>
          </p:nvPr>
        </p:nvSpPr>
        <p:spPr>
          <a:xfrm>
            <a:off x="1141410" y="2204581"/>
            <a:ext cx="9904459" cy="3945698"/>
          </a:xfrm>
        </p:spPr>
        <p:txBody>
          <a:bodyPr/>
          <a:lstStyle/>
          <a:p>
            <a:r>
              <a:rPr lang="en-US" sz="2400" b="1" u="sng" dirty="0"/>
              <a:t>Fact #5: </a:t>
            </a:r>
            <a:r>
              <a:rPr lang="en-US" sz="2400" dirty="0"/>
              <a:t>There is no vaccine microchip, and the vaccine will not track people or gather personal information. The myth started after Bill Gates from The Gates Foundation about digital vaccine certificates. That is not a microchip, has not yet been implemented, and is not connected to the development, testing, or administration of the vaccine. Cell phones, on the other hand, do contain microchips…</a:t>
            </a:r>
          </a:p>
          <a:p>
            <a:r>
              <a:rPr lang="en-US" sz="2400" dirty="0"/>
              <a:t>				(Mayo Clinic 10/5/21; Johns Hopkins, 8/3/21)</a:t>
            </a:r>
          </a:p>
          <a:p>
            <a:endParaRPr lang="en-US" dirty="0"/>
          </a:p>
        </p:txBody>
      </p:sp>
    </p:spTree>
    <p:extLst>
      <p:ext uri="{BB962C8B-B14F-4D97-AF65-F5344CB8AC3E}">
        <p14:creationId xmlns:p14="http://schemas.microsoft.com/office/powerpoint/2010/main" val="2217090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1156570"/>
          </a:xfrm>
        </p:spPr>
        <p:txBody>
          <a:bodyPr/>
          <a:lstStyle/>
          <a:p>
            <a:r>
              <a:rPr lang="en-US" b="1" u="sng" dirty="0"/>
              <a:t>Myth #6: </a:t>
            </a:r>
            <a:r>
              <a:rPr lang="en-US" dirty="0"/>
              <a:t>COVId-19 vaccines will alter my </a:t>
            </a:r>
            <a:r>
              <a:rPr lang="en-US" dirty="0" err="1"/>
              <a:t>dna</a:t>
            </a:r>
            <a:endParaRPr lang="en-US" dirty="0"/>
          </a:p>
        </p:txBody>
      </p:sp>
      <p:sp>
        <p:nvSpPr>
          <p:cNvPr id="3" name="Text Placeholder 2"/>
          <p:cNvSpPr>
            <a:spLocks noGrp="1"/>
          </p:cNvSpPr>
          <p:nvPr>
            <p:ph type="body" sz="half" idx="2"/>
          </p:nvPr>
        </p:nvSpPr>
        <p:spPr>
          <a:xfrm>
            <a:off x="1141410" y="2054267"/>
            <a:ext cx="9904459" cy="4208747"/>
          </a:xfrm>
        </p:spPr>
        <p:txBody>
          <a:bodyPr/>
          <a:lstStyle/>
          <a:p>
            <a:r>
              <a:rPr lang="en-US" sz="2400" b="1" u="sng" dirty="0"/>
              <a:t>Fact #6: </a:t>
            </a:r>
            <a:r>
              <a:rPr lang="en-US" sz="2400" dirty="0"/>
              <a:t>The first two vaccines developed (Pfizer and Moderna) were messenger RNA vaccines. They work by teaching cells in the body how to make proteins that trigger an immune response. Injecting mRNA through vaccines will not interact with or affect the DNA of your cells. Human cells break down and eliminate the mRNA soon after they finish using the instructions in the mRNA. Because of the success of these vaccines, the technology will be used in many future vaccines.</a:t>
            </a:r>
          </a:p>
          <a:p>
            <a:r>
              <a:rPr lang="en-US" sz="2400" dirty="0"/>
              <a:t>				(Mayo Clinic 10/5/21; Johns Hopkins, 8/3/21)</a:t>
            </a:r>
          </a:p>
          <a:p>
            <a:endParaRPr lang="en-US" dirty="0"/>
          </a:p>
        </p:txBody>
      </p:sp>
    </p:spTree>
    <p:extLst>
      <p:ext uri="{BB962C8B-B14F-4D97-AF65-F5344CB8AC3E}">
        <p14:creationId xmlns:p14="http://schemas.microsoft.com/office/powerpoint/2010/main" val="2989547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1056362"/>
          </a:xfrm>
        </p:spPr>
        <p:txBody>
          <a:bodyPr>
            <a:normAutofit fontScale="90000"/>
          </a:bodyPr>
          <a:lstStyle/>
          <a:p>
            <a:r>
              <a:rPr lang="en-US" b="1" u="sng" dirty="0"/>
              <a:t>Myth #7: </a:t>
            </a:r>
            <a:r>
              <a:rPr lang="en-US" dirty="0"/>
              <a:t>COVID-19 vaccines were manufactured using fetal tissue</a:t>
            </a:r>
          </a:p>
        </p:txBody>
      </p:sp>
      <p:sp>
        <p:nvSpPr>
          <p:cNvPr id="3" name="Text Placeholder 2"/>
          <p:cNvSpPr>
            <a:spLocks noGrp="1"/>
          </p:cNvSpPr>
          <p:nvPr>
            <p:ph type="body" sz="half" idx="2"/>
          </p:nvPr>
        </p:nvSpPr>
        <p:spPr>
          <a:xfrm>
            <a:off x="1141410" y="1979113"/>
            <a:ext cx="9904459" cy="3812086"/>
          </a:xfrm>
        </p:spPr>
        <p:txBody>
          <a:bodyPr/>
          <a:lstStyle/>
          <a:p>
            <a:r>
              <a:rPr lang="en-US" sz="2400" b="1" u="sng" dirty="0"/>
              <a:t>Fact #7: </a:t>
            </a:r>
            <a:r>
              <a:rPr lang="en-US" sz="2400" dirty="0"/>
              <a:t>Neither the Pfizer nor the </a:t>
            </a:r>
            <a:r>
              <a:rPr lang="en-US" sz="2400" dirty="0" err="1"/>
              <a:t>Moderna</a:t>
            </a:r>
            <a:r>
              <a:rPr lang="en-US" sz="2400" dirty="0"/>
              <a:t> vaccines contain fetal cells, and these cells were not used in producing either vaccine. The Johnson &amp; Johnson/Janssen vaccine was based on an adenovirus and “historical immortalized embryonic cell origin,” but the vaccine does not contain embryonic cells. None of the vaccines contain fetal tissue. The Vatican has approved use of all COVID-19 vaccines.</a:t>
            </a:r>
          </a:p>
          <a:p>
            <a:r>
              <a:rPr lang="en-US" sz="2400" dirty="0"/>
              <a:t>				(Mayo Clinic 10/5/21; Johns Hopkins, 8/3/21)</a:t>
            </a:r>
          </a:p>
          <a:p>
            <a:endParaRPr lang="en-US" dirty="0"/>
          </a:p>
        </p:txBody>
      </p:sp>
    </p:spTree>
    <p:extLst>
      <p:ext uri="{BB962C8B-B14F-4D97-AF65-F5344CB8AC3E}">
        <p14:creationId xmlns:p14="http://schemas.microsoft.com/office/powerpoint/2010/main" val="2860086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1331934"/>
          </a:xfrm>
        </p:spPr>
        <p:txBody>
          <a:bodyPr>
            <a:normAutofit fontScale="90000"/>
          </a:bodyPr>
          <a:lstStyle/>
          <a:p>
            <a:r>
              <a:rPr lang="en-US" b="1" u="sng" dirty="0"/>
              <a:t>Myth #8: </a:t>
            </a:r>
            <a:r>
              <a:rPr lang="en-US" dirty="0"/>
              <a:t>Pregnant and breastfeeding women should not get the covid-19 vaccine</a:t>
            </a:r>
          </a:p>
        </p:txBody>
      </p:sp>
      <p:sp>
        <p:nvSpPr>
          <p:cNvPr id="3" name="Text Placeholder 2"/>
          <p:cNvSpPr>
            <a:spLocks noGrp="1"/>
          </p:cNvSpPr>
          <p:nvPr>
            <p:ph type="body" sz="half" idx="2"/>
          </p:nvPr>
        </p:nvSpPr>
        <p:spPr>
          <a:xfrm>
            <a:off x="1141410" y="2041743"/>
            <a:ext cx="9904459" cy="3749456"/>
          </a:xfrm>
        </p:spPr>
        <p:txBody>
          <a:bodyPr>
            <a:normAutofit fontScale="92500"/>
          </a:bodyPr>
          <a:lstStyle/>
          <a:p>
            <a:r>
              <a:rPr lang="en-US" sz="2400" b="1" u="sng" dirty="0"/>
              <a:t>Fact #8: </a:t>
            </a:r>
            <a:r>
              <a:rPr lang="en-US" sz="2400" dirty="0"/>
              <a:t>If you are pregnant or breastfeeding, it is recommended that you get the vaccine. It can protect you from severe COVID-19 illness, and help build antibodies to protect the fetus. None of the vaccines contain a live virus, so cannot cause COVID-19. Other vaccines similar to the Johnson &amp; Johnson/Janssen have been given to pregnant women in clinical trials during each trimester, and no harmful effects were found. Recent studies have noted that COVID-19 antibodies can be transferred to infants through the placenta and breastfeeding.</a:t>
            </a:r>
          </a:p>
          <a:p>
            <a:r>
              <a:rPr lang="en-US" sz="2400" dirty="0"/>
              <a:t>				(Mayo Clinic 10/5/21; Johns Hopkins, 8/3/21)</a:t>
            </a:r>
          </a:p>
          <a:p>
            <a:endParaRPr lang="en-US" dirty="0"/>
          </a:p>
        </p:txBody>
      </p:sp>
    </p:spTree>
    <p:extLst>
      <p:ext uri="{BB962C8B-B14F-4D97-AF65-F5344CB8AC3E}">
        <p14:creationId xmlns:p14="http://schemas.microsoft.com/office/powerpoint/2010/main" val="4196107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56" y="425886"/>
            <a:ext cx="9905955" cy="1352810"/>
          </a:xfrm>
        </p:spPr>
        <p:txBody>
          <a:bodyPr>
            <a:normAutofit fontScale="90000"/>
          </a:bodyPr>
          <a:lstStyle/>
          <a:p>
            <a:r>
              <a:rPr lang="en-US" b="1" u="sng" dirty="0"/>
              <a:t>Myth #9: </a:t>
            </a:r>
            <a:r>
              <a:rPr lang="en-US" dirty="0"/>
              <a:t>COVID-19 vaccines must be stored at extremely low temperatures because of preservatives in the vaccines</a:t>
            </a:r>
          </a:p>
        </p:txBody>
      </p:sp>
      <p:sp>
        <p:nvSpPr>
          <p:cNvPr id="3" name="Text Placeholder 2"/>
          <p:cNvSpPr>
            <a:spLocks noGrp="1"/>
          </p:cNvSpPr>
          <p:nvPr>
            <p:ph type="body" sz="half" idx="2"/>
          </p:nvPr>
        </p:nvSpPr>
        <p:spPr>
          <a:xfrm>
            <a:off x="1141410" y="1979113"/>
            <a:ext cx="9904459" cy="3812086"/>
          </a:xfrm>
        </p:spPr>
        <p:txBody>
          <a:bodyPr/>
          <a:lstStyle/>
          <a:p>
            <a:r>
              <a:rPr lang="en-US" sz="2400" b="1" u="sng" dirty="0"/>
              <a:t>Fact #9: </a:t>
            </a:r>
            <a:r>
              <a:rPr lang="en-US" sz="2400" dirty="0"/>
              <a:t>Pfizer and </a:t>
            </a:r>
            <a:r>
              <a:rPr lang="en-US" sz="2400" dirty="0" err="1"/>
              <a:t>Moderna</a:t>
            </a:r>
            <a:r>
              <a:rPr lang="en-US" sz="2400" dirty="0"/>
              <a:t> vaccines do not contain preservatives. But they contain messenger RNA that is extremely fragile and can break down easily. Storing them in </a:t>
            </a:r>
            <a:r>
              <a:rPr lang="en-US" sz="2400" dirty="0" err="1"/>
              <a:t>ultracold</a:t>
            </a:r>
            <a:r>
              <a:rPr lang="en-US" sz="2400" dirty="0"/>
              <a:t> temperatures keeps them stable and safe. Pfizer must be stored at minus 94 degrees Fahrenheit, and </a:t>
            </a:r>
            <a:r>
              <a:rPr lang="en-US" sz="2400" dirty="0" err="1"/>
              <a:t>Moderna</a:t>
            </a:r>
            <a:r>
              <a:rPr lang="en-US" sz="2400" dirty="0"/>
              <a:t> at minus 4 degrees Fahrenheit. Vaccines are thawed before injection.</a:t>
            </a:r>
          </a:p>
          <a:p>
            <a:r>
              <a:rPr lang="en-US" sz="2400" dirty="0"/>
              <a:t>				(Mayo Clinic 10/5/21; Johns Hopkins, 8/3/21)</a:t>
            </a:r>
          </a:p>
          <a:p>
            <a:endParaRPr lang="en-US" dirty="0"/>
          </a:p>
        </p:txBody>
      </p:sp>
    </p:spTree>
    <p:extLst>
      <p:ext uri="{BB962C8B-B14F-4D97-AF65-F5344CB8AC3E}">
        <p14:creationId xmlns:p14="http://schemas.microsoft.com/office/powerpoint/2010/main" val="33550468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1294356"/>
          </a:xfrm>
        </p:spPr>
        <p:txBody>
          <a:bodyPr/>
          <a:lstStyle/>
          <a:p>
            <a:r>
              <a:rPr lang="en-US" b="1" u="sng" dirty="0"/>
              <a:t>Myth #10: </a:t>
            </a:r>
            <a:r>
              <a:rPr lang="en-US" dirty="0"/>
              <a:t>Getting the Covid-19 vaccine gives you covid-19</a:t>
            </a:r>
          </a:p>
        </p:txBody>
      </p:sp>
      <p:sp>
        <p:nvSpPr>
          <p:cNvPr id="3" name="Text Placeholder 2"/>
          <p:cNvSpPr>
            <a:spLocks noGrp="1"/>
          </p:cNvSpPr>
          <p:nvPr>
            <p:ph type="body" sz="half" idx="2"/>
          </p:nvPr>
        </p:nvSpPr>
        <p:spPr>
          <a:xfrm>
            <a:off x="1141410" y="2254685"/>
            <a:ext cx="9904459" cy="3536513"/>
          </a:xfrm>
        </p:spPr>
        <p:txBody>
          <a:bodyPr/>
          <a:lstStyle/>
          <a:p>
            <a:r>
              <a:rPr lang="en-US" sz="2400" b="1" u="sng" dirty="0"/>
              <a:t>Fact #10: </a:t>
            </a:r>
            <a:r>
              <a:rPr lang="en-US" sz="2400" dirty="0"/>
              <a:t>The COVID-19 vaccine cannot and will not give you the COVID-19 disease. They do not contain the COVID-19 (SARS-co-2 virus), so you cannot get COVID-19 from it. The spike protein that helps your immune system recognize and fight the virus does not cause an infection of any kind. The side effects some vaccine recipients experience indicate a healthy immune system.</a:t>
            </a:r>
          </a:p>
          <a:p>
            <a:r>
              <a:rPr lang="en-US" sz="2400" dirty="0"/>
              <a:t>				(Mayo Clinic 10/5/21; Johns Hopkins, 8/3/21)</a:t>
            </a:r>
          </a:p>
          <a:p>
            <a:endParaRPr lang="en-US" dirty="0"/>
          </a:p>
        </p:txBody>
      </p:sp>
    </p:spTree>
    <p:extLst>
      <p:ext uri="{BB962C8B-B14F-4D97-AF65-F5344CB8AC3E}">
        <p14:creationId xmlns:p14="http://schemas.microsoft.com/office/powerpoint/2010/main" val="17092124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730685"/>
          </a:xfrm>
        </p:spPr>
        <p:txBody>
          <a:bodyPr/>
          <a:lstStyle/>
          <a:p>
            <a:r>
              <a:rPr lang="en-US" dirty="0"/>
              <a:t>COVID-19 Vaccine Boosters</a:t>
            </a:r>
          </a:p>
        </p:txBody>
      </p:sp>
      <p:sp>
        <p:nvSpPr>
          <p:cNvPr id="3" name="Text Placeholder 2"/>
          <p:cNvSpPr>
            <a:spLocks noGrp="1"/>
          </p:cNvSpPr>
          <p:nvPr>
            <p:ph type="body" sz="half" idx="2"/>
          </p:nvPr>
        </p:nvSpPr>
        <p:spPr>
          <a:xfrm>
            <a:off x="1141410" y="2041743"/>
            <a:ext cx="9904459" cy="3749456"/>
          </a:xfrm>
        </p:spPr>
        <p:txBody>
          <a:bodyPr>
            <a:noAutofit/>
          </a:bodyPr>
          <a:lstStyle/>
          <a:p>
            <a:r>
              <a:rPr lang="en-US" sz="2200" dirty="0"/>
              <a:t>As the COVID-19 pandemic continues, researchers are suggesting certain groups be offered a “booster,” or additional dose of the vaccine. The Pfizer vaccine was recently approved to offer this additional vaccine to individuals who are considered higher risk if they contract COVID-19. These include those who are immunocompromised, or those who are over 65 years of age, especially if they have comorbidities such as diabetes, obesity or lung disease. Some argue that health care providers should be included because of their increased exposure to patients with COVID-19. A recent study showed that antibody levels may wane after seven months for those who received the Pfizer vaccine. Individuals who received the other vaccines should watch announcements from vaccine providers for possible boosters.</a:t>
            </a:r>
          </a:p>
          <a:p>
            <a:r>
              <a:rPr lang="en-US" sz="2200" dirty="0"/>
              <a:t>(Christ, C. (October 4, 2021).Pfizer COVID Vaccine antibodies may disappear in 7 months, study says—</a:t>
            </a:r>
            <a:r>
              <a:rPr lang="en-US" sz="2200" i="1" dirty="0"/>
              <a:t>Medscape</a:t>
            </a:r>
            <a:r>
              <a:rPr lang="en-US" sz="2200" dirty="0"/>
              <a:t>)</a:t>
            </a:r>
          </a:p>
        </p:txBody>
      </p:sp>
    </p:spTree>
    <p:extLst>
      <p:ext uri="{BB962C8B-B14F-4D97-AF65-F5344CB8AC3E}">
        <p14:creationId xmlns:p14="http://schemas.microsoft.com/office/powerpoint/2010/main" val="23570379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592899"/>
          </a:xfrm>
        </p:spPr>
        <p:txBody>
          <a:bodyPr/>
          <a:lstStyle/>
          <a:p>
            <a:r>
              <a:rPr lang="en-US" dirty="0"/>
              <a:t>Innovative treatments for covid-19</a:t>
            </a:r>
          </a:p>
        </p:txBody>
      </p:sp>
      <p:sp>
        <p:nvSpPr>
          <p:cNvPr id="3" name="Text Placeholder 2"/>
          <p:cNvSpPr>
            <a:spLocks noGrp="1"/>
          </p:cNvSpPr>
          <p:nvPr>
            <p:ph type="body" sz="half" idx="2"/>
          </p:nvPr>
        </p:nvSpPr>
        <p:spPr>
          <a:xfrm>
            <a:off x="1141410" y="1302707"/>
            <a:ext cx="9904459" cy="4488492"/>
          </a:xfrm>
        </p:spPr>
        <p:txBody>
          <a:bodyPr>
            <a:noAutofit/>
          </a:bodyPr>
          <a:lstStyle/>
          <a:p>
            <a:r>
              <a:rPr lang="en-US" sz="2200" dirty="0"/>
              <a:t>Many studies have shown the effectiveness of intravenous treatments for COVID-19, including </a:t>
            </a:r>
            <a:r>
              <a:rPr lang="en-US" sz="2200" dirty="0" err="1"/>
              <a:t>Remdesivir</a:t>
            </a:r>
            <a:r>
              <a:rPr lang="en-US" sz="2200" dirty="0"/>
              <a:t>, Regeneron, and monoclonal antibodies. Oral medications such as </a:t>
            </a:r>
            <a:r>
              <a:rPr lang="en-US" sz="2200" dirty="0" err="1"/>
              <a:t>Hydroxychloraquin</a:t>
            </a:r>
            <a:r>
              <a:rPr lang="en-US" sz="2200" dirty="0"/>
              <a:t> have been used successfully in the early stages of the disease, although not without controversy. Merck &amp; Co is conducting Phase III trials of an experimental oral COVID-19 antiviral drug named </a:t>
            </a:r>
            <a:r>
              <a:rPr lang="en-US" sz="2200" dirty="0" err="1"/>
              <a:t>molnupiravir</a:t>
            </a:r>
            <a:r>
              <a:rPr lang="en-US" sz="2200" dirty="0"/>
              <a:t>. This drug does not target the spike protein of the virus. Instead, it targets the viral polymerase, an enzyme the virus uses to make copies of itself. So it may be effective again current and future variants. So it could eventually be used to treat or even prevent COVID-19. That would be especially useful in areas where intravenous medications are less available.</a:t>
            </a:r>
          </a:p>
          <a:p>
            <a:r>
              <a:rPr lang="en-US" sz="2200" dirty="0"/>
              <a:t>		(Beasley, D. (September 30, 2021). Merck says research shows its 		COVID-19 pill works against variants. Reuters Health Information).</a:t>
            </a:r>
          </a:p>
        </p:txBody>
      </p:sp>
    </p:spTree>
    <p:extLst>
      <p:ext uri="{BB962C8B-B14F-4D97-AF65-F5344CB8AC3E}">
        <p14:creationId xmlns:p14="http://schemas.microsoft.com/office/powerpoint/2010/main" val="3402914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1"/>
            <a:ext cx="9905955" cy="1194148"/>
          </a:xfrm>
        </p:spPr>
        <p:txBody>
          <a:bodyPr>
            <a:normAutofit fontScale="90000"/>
          </a:bodyPr>
          <a:lstStyle/>
          <a:p>
            <a:r>
              <a:rPr lang="en-US" sz="2800" dirty="0"/>
              <a:t>National council of state boards of nursing recommendations regarding covid-19 vaccinations for nursing students</a:t>
            </a:r>
          </a:p>
        </p:txBody>
      </p:sp>
      <p:sp>
        <p:nvSpPr>
          <p:cNvPr id="3" name="Text Placeholder 2"/>
          <p:cNvSpPr>
            <a:spLocks noGrp="1"/>
          </p:cNvSpPr>
          <p:nvPr>
            <p:ph type="body" sz="half" idx="2"/>
          </p:nvPr>
        </p:nvSpPr>
        <p:spPr>
          <a:xfrm>
            <a:off x="1141410" y="2004165"/>
            <a:ext cx="9904459" cy="3787034"/>
          </a:xfrm>
        </p:spPr>
        <p:txBody>
          <a:bodyPr/>
          <a:lstStyle/>
          <a:p>
            <a:r>
              <a:rPr lang="en-US" dirty="0"/>
              <a:t>The National Council of State Boards of Nursing (NCSBN) and eight other leading nursing organizations* have issued a policy statement to assist boards of nursing and nursing programs who are receiving requests from students for alternative clinical experiences when they are unable/unwilling to receive the COVID-19 vaccination. The full recommendation is in the link on the next slide. In general, it provides the following guidance: Nursing program faculty should reach out to students and counsel them about the benefits of vaccination, as well as dispel myths about the vaccines. If students who refuse are not entitled to a reasonable accommodation under disability laws or for sincerely held religious beliefs, then the student may be </a:t>
            </a:r>
            <a:r>
              <a:rPr lang="en-US" dirty="0" err="1"/>
              <a:t>disenrolled</a:t>
            </a:r>
            <a:r>
              <a:rPr lang="en-US" dirty="0"/>
              <a:t> from the institution/nursing program, or may not be able to fulfill their clinical requirements, resulting in not being able to graduate.</a:t>
            </a:r>
          </a:p>
        </p:txBody>
      </p:sp>
    </p:spTree>
    <p:extLst>
      <p:ext uri="{BB962C8B-B14F-4D97-AF65-F5344CB8AC3E}">
        <p14:creationId xmlns:p14="http://schemas.microsoft.com/office/powerpoint/2010/main" val="26712802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605425"/>
          </a:xfrm>
        </p:spPr>
        <p:txBody>
          <a:bodyPr/>
          <a:lstStyle/>
          <a:p>
            <a:r>
              <a:rPr lang="en-US" dirty="0"/>
              <a:t>NCSBN policy, continued</a:t>
            </a:r>
          </a:p>
        </p:txBody>
      </p:sp>
      <p:sp>
        <p:nvSpPr>
          <p:cNvPr id="3" name="Text Placeholder 2"/>
          <p:cNvSpPr>
            <a:spLocks noGrp="1"/>
          </p:cNvSpPr>
          <p:nvPr>
            <p:ph type="body" sz="half" idx="2"/>
          </p:nvPr>
        </p:nvSpPr>
        <p:spPr>
          <a:xfrm>
            <a:off x="1141455" y="1440492"/>
            <a:ext cx="9905955" cy="4784943"/>
          </a:xfrm>
        </p:spPr>
        <p:txBody>
          <a:bodyPr>
            <a:normAutofit lnSpcReduction="10000"/>
          </a:bodyPr>
          <a:lstStyle/>
          <a:p>
            <a:r>
              <a:rPr lang="en-US" b="1" u="sng" dirty="0"/>
              <a:t>Link to Policy Statement</a:t>
            </a:r>
            <a:r>
              <a:rPr lang="en-US" b="1" u="sng"/>
              <a:t>: https://www.ncsbn.org/PolicyBriefUnvaccinatedNursingStudents.pdf</a:t>
            </a:r>
            <a:endParaRPr lang="en-US" b="1" u="sng" dirty="0"/>
          </a:p>
          <a:p>
            <a:r>
              <a:rPr lang="en-US" b="1" u="sng" dirty="0"/>
              <a:t>Organizations endorsing the NCSBN guidance related to COVID-19 vaccines:</a:t>
            </a:r>
          </a:p>
          <a:p>
            <a:r>
              <a:rPr lang="en-US" dirty="0"/>
              <a:t>National Council of State Boards of Nursing (NCSBN)</a:t>
            </a:r>
          </a:p>
          <a:p>
            <a:r>
              <a:rPr lang="en-US" dirty="0"/>
              <a:t>Accreditation Commission for Education in Nursing (ACEN)</a:t>
            </a:r>
          </a:p>
          <a:p>
            <a:r>
              <a:rPr lang="en-US" dirty="0"/>
              <a:t>American Association of Colleges of Nursing (AACN)</a:t>
            </a:r>
          </a:p>
          <a:p>
            <a:r>
              <a:rPr lang="en-US" dirty="0"/>
              <a:t>American Nurses Association (ANA)</a:t>
            </a:r>
          </a:p>
          <a:p>
            <a:r>
              <a:rPr lang="en-US" dirty="0"/>
              <a:t>American Organization for Nursing Leadership (AONL)</a:t>
            </a:r>
          </a:p>
          <a:p>
            <a:r>
              <a:rPr lang="en-US" dirty="0"/>
              <a:t>National League for Nursing (NLN)</a:t>
            </a:r>
          </a:p>
          <a:p>
            <a:r>
              <a:rPr lang="en-US" dirty="0"/>
              <a:t>NLN Commission for Nursing Education Accreditation (CNEA)</a:t>
            </a:r>
          </a:p>
          <a:p>
            <a:r>
              <a:rPr lang="en-US" dirty="0"/>
              <a:t>National Student Nurses’ Association (NSNA</a:t>
            </a:r>
          </a:p>
          <a:p>
            <a:r>
              <a:rPr lang="en-US" dirty="0"/>
              <a:t>Organization for Associate Degree Nursing (OADN)</a:t>
            </a:r>
          </a:p>
          <a:p>
            <a:endParaRPr lang="en-US" dirty="0"/>
          </a:p>
        </p:txBody>
      </p:sp>
    </p:spTree>
    <p:extLst>
      <p:ext uri="{BB962C8B-B14F-4D97-AF65-F5344CB8AC3E}">
        <p14:creationId xmlns:p14="http://schemas.microsoft.com/office/powerpoint/2010/main" val="2368274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a:xfrm>
            <a:off x="1141412" y="2141994"/>
            <a:ext cx="9905999" cy="3541714"/>
          </a:xfrm>
        </p:spPr>
        <p:txBody>
          <a:bodyPr>
            <a:normAutofit fontScale="92500" lnSpcReduction="10000"/>
          </a:bodyPr>
          <a:lstStyle/>
          <a:p>
            <a:r>
              <a:rPr lang="en-US" dirty="0"/>
              <a:t>1. Describe the history of COVID-19 vaccine development.</a:t>
            </a:r>
          </a:p>
          <a:p>
            <a:r>
              <a:rPr lang="en-US" dirty="0"/>
              <a:t>2. List the current COVID-19 vaccines.</a:t>
            </a:r>
          </a:p>
          <a:p>
            <a:r>
              <a:rPr lang="en-US" dirty="0"/>
              <a:t>3. Discuss the myths vs. facts of COVID-19 vaccines.</a:t>
            </a:r>
          </a:p>
          <a:p>
            <a:r>
              <a:rPr lang="en-US" dirty="0"/>
              <a:t>4. Describe the policy of COVID-19 vaccine boosters.</a:t>
            </a:r>
          </a:p>
          <a:p>
            <a:r>
              <a:rPr lang="en-US" dirty="0"/>
              <a:t>5. Describe innovative treatments for COVID-19.</a:t>
            </a:r>
          </a:p>
          <a:p>
            <a:r>
              <a:rPr lang="en-US" dirty="0"/>
              <a:t>6. Discuss the National Council of State Boards of Nursing policy regarding vaccination.</a:t>
            </a:r>
          </a:p>
        </p:txBody>
      </p:sp>
    </p:spTree>
    <p:extLst>
      <p:ext uri="{BB962C8B-B14F-4D97-AF65-F5344CB8AC3E}">
        <p14:creationId xmlns:p14="http://schemas.microsoft.com/office/powerpoint/2010/main" val="40017111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92482"/>
          </a:xfrm>
        </p:spPr>
        <p:txBody>
          <a:bodyPr>
            <a:normAutofit fontScale="90000"/>
          </a:bodyPr>
          <a:lstStyle/>
          <a:p>
            <a:r>
              <a:rPr lang="en-US" dirty="0"/>
              <a:t>References</a:t>
            </a:r>
          </a:p>
        </p:txBody>
      </p:sp>
      <p:sp>
        <p:nvSpPr>
          <p:cNvPr id="3" name="Text Placeholder 2"/>
          <p:cNvSpPr>
            <a:spLocks noGrp="1"/>
          </p:cNvSpPr>
          <p:nvPr>
            <p:ph type="body" sz="half" idx="2"/>
          </p:nvPr>
        </p:nvSpPr>
        <p:spPr>
          <a:xfrm>
            <a:off x="1141410" y="1102290"/>
            <a:ext cx="9904459" cy="5336088"/>
          </a:xfrm>
        </p:spPr>
        <p:txBody>
          <a:bodyPr>
            <a:normAutofit fontScale="92500" lnSpcReduction="10000"/>
          </a:bodyPr>
          <a:lstStyle/>
          <a:p>
            <a:r>
              <a:rPr lang="en-US" dirty="0"/>
              <a:t>1. Beasley, D. (September 30, 2021). </a:t>
            </a:r>
            <a:r>
              <a:rPr lang="en-US" i="1" dirty="0"/>
              <a:t>Merck says research shows its COVID-19 pill works against variants. </a:t>
            </a:r>
            <a:r>
              <a:rPr lang="en-US" dirty="0"/>
              <a:t>Reuters Health Information. </a:t>
            </a:r>
            <a:r>
              <a:rPr lang="en-US" dirty="0">
                <a:hlinkClick r:id="rId2"/>
              </a:rPr>
              <a:t>https://www.Medscape.com/viewarticle/959950_print</a:t>
            </a:r>
            <a:endParaRPr lang="en-US" dirty="0"/>
          </a:p>
          <a:p>
            <a:r>
              <a:rPr lang="en-US" dirty="0"/>
              <a:t>2. Crist, C. (October 4, 2021). </a:t>
            </a:r>
            <a:r>
              <a:rPr lang="en-US" i="1" dirty="0"/>
              <a:t>Pfizer COVID vaccine antibodies may disappear in 7 months, study says. </a:t>
            </a:r>
            <a:r>
              <a:rPr lang="en-US" dirty="0"/>
              <a:t>WebMD Health News. </a:t>
            </a:r>
            <a:r>
              <a:rPr lang="en-US" dirty="0">
                <a:hlinkClick r:id="rId3"/>
              </a:rPr>
              <a:t>https://www.Medscape.com/viewarticle/960214_print</a:t>
            </a:r>
            <a:r>
              <a:rPr lang="en-US" dirty="0"/>
              <a:t> </a:t>
            </a:r>
          </a:p>
          <a:p>
            <a:r>
              <a:rPr lang="en-US" dirty="0"/>
              <a:t>3. Jones, D. (October 4, 2021). </a:t>
            </a:r>
            <a:r>
              <a:rPr lang="en-US" i="1" dirty="0"/>
              <a:t>Q&amp;A: Who needs a booster shot? </a:t>
            </a:r>
            <a:r>
              <a:rPr lang="en-US" dirty="0">
                <a:hlinkClick r:id="rId4"/>
              </a:rPr>
              <a:t>https://www.helio.com/news/allergy-asthma/20211004/qa-who-needs-a-covid19-booster-shot?utm_source=selligent&amp;utm_medium=email&amp;utm-camp</a:t>
            </a:r>
            <a:endParaRPr lang="en-US" dirty="0"/>
          </a:p>
          <a:p>
            <a:r>
              <a:rPr lang="en-US" dirty="0"/>
              <a:t>4. </a:t>
            </a:r>
            <a:r>
              <a:rPr lang="en-US" dirty="0" err="1"/>
              <a:t>Kelen</a:t>
            </a:r>
            <a:r>
              <a:rPr lang="en-US" dirty="0"/>
              <a:t>, G. &amp; Maragakis, L. (August 3, 2021). </a:t>
            </a:r>
            <a:r>
              <a:rPr lang="en-US" i="1" dirty="0"/>
              <a:t>COVID-19 Vaccines: Myth versus fact. </a:t>
            </a:r>
            <a:r>
              <a:rPr lang="en-US" dirty="0">
                <a:hlinkClick r:id="rId5"/>
              </a:rPr>
              <a:t>https://www.hopkinsmedicine.org/health/conditions-and-diseases/coronavirus/covid-19-vaccines-myth-versus-fact</a:t>
            </a:r>
            <a:endParaRPr lang="en-US" dirty="0"/>
          </a:p>
          <a:p>
            <a:r>
              <a:rPr lang="en-US" dirty="0"/>
              <a:t>5. Mayo Clinic Health System. (September 27, 2021). COVID-19 myths debunked. </a:t>
            </a:r>
            <a:r>
              <a:rPr lang="en-US" dirty="0">
                <a:hlinkClick r:id="rId6"/>
              </a:rPr>
              <a:t>https://www.mayoclinichealthsystem.org/hometown-health/featured-topic/covid-19-vaccine-myths-debunked</a:t>
            </a:r>
            <a:endParaRPr lang="en-US" dirty="0"/>
          </a:p>
          <a:p>
            <a:r>
              <a:rPr lang="en-US" dirty="0"/>
              <a:t>6. </a:t>
            </a:r>
            <a:r>
              <a:rPr lang="en-US" dirty="0" err="1"/>
              <a:t>Kappel</a:t>
            </a:r>
            <a:r>
              <a:rPr lang="en-US" dirty="0"/>
              <a:t>, D. (September 28, 2021). Leading nursing organizations provide guidelines to nursing programs about unvaccinated students. </a:t>
            </a:r>
            <a:r>
              <a:rPr lang="en-US" dirty="0">
                <a:hlinkClick r:id="rId7"/>
              </a:rPr>
              <a:t>https://www.ncsbn.org/16263.htm?utm_source=National+League+for+Nursing&amp;utm_campaign</a:t>
            </a:r>
            <a:r>
              <a:rPr lang="en-US" dirty="0"/>
              <a:t> </a:t>
            </a:r>
          </a:p>
          <a:p>
            <a:endParaRPr lang="en-US" dirty="0"/>
          </a:p>
        </p:txBody>
      </p:sp>
    </p:spTree>
    <p:extLst>
      <p:ext uri="{BB962C8B-B14F-4D97-AF65-F5344CB8AC3E}">
        <p14:creationId xmlns:p14="http://schemas.microsoft.com/office/powerpoint/2010/main" val="2136327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21B6968-67A5-F34C-BBBD-FF45B4B2F61E}"/>
              </a:ext>
            </a:extLst>
          </p:cNvPr>
          <p:cNvPicPr>
            <a:picLocks noChangeAspect="1"/>
          </p:cNvPicPr>
          <p:nvPr/>
        </p:nvPicPr>
        <p:blipFill rotWithShape="1">
          <a:blip r:embed="rId2"/>
          <a:srcRect l="22916" t="2703" r="29084"/>
          <a:stretch/>
        </p:blipFill>
        <p:spPr>
          <a:xfrm>
            <a:off x="20" y="10"/>
            <a:ext cx="12191980" cy="6857989"/>
          </a:xfrm>
          <a:prstGeom prst="rect">
            <a:avLst/>
          </a:prstGeom>
        </p:spPr>
      </p:pic>
      <p:sp>
        <p:nvSpPr>
          <p:cNvPr id="4" name="TextBox 3"/>
          <p:cNvSpPr txBox="1"/>
          <p:nvPr/>
        </p:nvSpPr>
        <p:spPr>
          <a:xfrm>
            <a:off x="6663846" y="926924"/>
            <a:ext cx="5010411" cy="9602629"/>
          </a:xfrm>
          <a:prstGeom prst="rect">
            <a:avLst/>
          </a:prstGeom>
          <a:noFill/>
        </p:spPr>
        <p:txBody>
          <a:bodyPr wrap="square" rtlCol="0">
            <a:spAutoFit/>
          </a:bodyPr>
          <a:lstStyle/>
          <a:p>
            <a:r>
              <a:rPr lang="en-US" sz="2400" b="1" u="sng" dirty="0"/>
              <a:t>Let’s talk about COVID-19</a:t>
            </a:r>
          </a:p>
          <a:p>
            <a:endParaRPr lang="en-US" dirty="0"/>
          </a:p>
          <a:p>
            <a:r>
              <a:rPr lang="en-US" dirty="0"/>
              <a:t>The current worldwide COVID-19 pandemic has changed daily since January, 2020, when the International Health Regulations Emergency Committee of the World Health Organization declared the outbreak a “public health emergency of international concern” (PHEIC, 2020).</a:t>
            </a:r>
          </a:p>
          <a:p>
            <a:endParaRPr lang="en-US" dirty="0"/>
          </a:p>
          <a:p>
            <a:r>
              <a:rPr lang="en-US" dirty="0"/>
              <a:t>Initially, many patients in the COVID-19 outbreak in Wuhan, China, had some link to a large seafood and live animal market, suggesting animal-to-person spread. Later, a growing number of patients reportedly did not have exposure to animal; markets, indicating person-to-person spread. Recently, debate has started about a possible leak from gain-of-function research in the Wuhan lab. The debate continues!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 </a:t>
            </a:r>
          </a:p>
        </p:txBody>
      </p:sp>
    </p:spTree>
    <p:extLst>
      <p:ext uri="{BB962C8B-B14F-4D97-AF65-F5344CB8AC3E}">
        <p14:creationId xmlns:p14="http://schemas.microsoft.com/office/powerpoint/2010/main" val="2994988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41413" y="609600"/>
            <a:ext cx="9905998" cy="1557404"/>
          </a:xfrm>
        </p:spPr>
        <p:txBody>
          <a:bodyPr/>
          <a:lstStyle/>
          <a:p>
            <a:r>
              <a:rPr lang="en-US" dirty="0"/>
              <a:t>Current COVID-19 Vaccines</a:t>
            </a:r>
          </a:p>
        </p:txBody>
      </p:sp>
      <p:sp>
        <p:nvSpPr>
          <p:cNvPr id="4" name="Text Placeholder 3"/>
          <p:cNvSpPr>
            <a:spLocks noGrp="1"/>
          </p:cNvSpPr>
          <p:nvPr>
            <p:ph type="body" idx="1"/>
          </p:nvPr>
        </p:nvSpPr>
        <p:spPr>
          <a:xfrm>
            <a:off x="1141410" y="2267211"/>
            <a:ext cx="3196899" cy="801666"/>
          </a:xfrm>
        </p:spPr>
        <p:txBody>
          <a:bodyPr/>
          <a:lstStyle/>
          <a:p>
            <a:r>
              <a:rPr lang="en-US" u="sng" dirty="0"/>
              <a:t>Pfizer-</a:t>
            </a:r>
            <a:r>
              <a:rPr lang="en-US" u="sng" dirty="0" err="1"/>
              <a:t>BioNTech</a:t>
            </a:r>
            <a:endParaRPr lang="en-US" u="sng" dirty="0"/>
          </a:p>
        </p:txBody>
      </p:sp>
      <p:sp>
        <p:nvSpPr>
          <p:cNvPr id="5" name="Text Placeholder 4"/>
          <p:cNvSpPr>
            <a:spLocks noGrp="1"/>
          </p:cNvSpPr>
          <p:nvPr>
            <p:ph type="body" sz="quarter" idx="3"/>
          </p:nvPr>
        </p:nvSpPr>
        <p:spPr>
          <a:xfrm>
            <a:off x="4514766" y="2392471"/>
            <a:ext cx="3184385" cy="676406"/>
          </a:xfrm>
        </p:spPr>
        <p:txBody>
          <a:bodyPr/>
          <a:lstStyle/>
          <a:p>
            <a:r>
              <a:rPr lang="en-US" u="sng" dirty="0" err="1"/>
              <a:t>Moderna</a:t>
            </a:r>
            <a:endParaRPr lang="en-US" u="sng" dirty="0"/>
          </a:p>
        </p:txBody>
      </p:sp>
      <p:sp>
        <p:nvSpPr>
          <p:cNvPr id="6" name="Text Placeholder 5"/>
          <p:cNvSpPr>
            <a:spLocks noGrp="1"/>
          </p:cNvSpPr>
          <p:nvPr>
            <p:ph type="body" sz="quarter" idx="13"/>
          </p:nvPr>
        </p:nvSpPr>
        <p:spPr>
          <a:xfrm>
            <a:off x="7852442" y="2167003"/>
            <a:ext cx="3194968" cy="901874"/>
          </a:xfrm>
        </p:spPr>
        <p:txBody>
          <a:bodyPr/>
          <a:lstStyle/>
          <a:p>
            <a:r>
              <a:rPr lang="en-US" u="sng" dirty="0"/>
              <a:t>Johnson &amp; Johnson’s Janssen</a:t>
            </a:r>
          </a:p>
        </p:txBody>
      </p:sp>
      <p:sp>
        <p:nvSpPr>
          <p:cNvPr id="7" name="Text Placeholder 6"/>
          <p:cNvSpPr>
            <a:spLocks noGrp="1"/>
          </p:cNvSpPr>
          <p:nvPr>
            <p:ph type="body" sz="half" idx="15"/>
          </p:nvPr>
        </p:nvSpPr>
        <p:spPr>
          <a:xfrm>
            <a:off x="1127918" y="2805830"/>
            <a:ext cx="3208735" cy="2985369"/>
          </a:xfrm>
        </p:spPr>
        <p:txBody>
          <a:bodyPr>
            <a:normAutofit/>
          </a:bodyPr>
          <a:lstStyle/>
          <a:p>
            <a:endParaRPr lang="en-US" dirty="0"/>
          </a:p>
          <a:p>
            <a:r>
              <a:rPr lang="en-US" sz="2000" dirty="0"/>
              <a:t>Available to people 12 years and older</a:t>
            </a:r>
          </a:p>
          <a:p>
            <a:r>
              <a:rPr lang="en-US" sz="2000" dirty="0"/>
              <a:t>Given as two shots, three weeks apart</a:t>
            </a:r>
          </a:p>
          <a:p>
            <a:r>
              <a:rPr lang="en-US" sz="2000" dirty="0"/>
              <a:t>Considered fully vaccinated two weeks after second shot</a:t>
            </a:r>
          </a:p>
        </p:txBody>
      </p:sp>
      <p:sp>
        <p:nvSpPr>
          <p:cNvPr id="8" name="Text Placeholder 7"/>
          <p:cNvSpPr>
            <a:spLocks noGrp="1"/>
          </p:cNvSpPr>
          <p:nvPr>
            <p:ph type="body" sz="half" idx="16"/>
          </p:nvPr>
        </p:nvSpPr>
        <p:spPr>
          <a:xfrm>
            <a:off x="4504213" y="2805830"/>
            <a:ext cx="3195830" cy="2988541"/>
          </a:xfrm>
        </p:spPr>
        <p:txBody>
          <a:bodyPr>
            <a:normAutofit/>
          </a:bodyPr>
          <a:lstStyle/>
          <a:p>
            <a:endParaRPr lang="en-US" i="1" u="sng" dirty="0"/>
          </a:p>
          <a:p>
            <a:r>
              <a:rPr lang="en-US" sz="2000" dirty="0"/>
              <a:t>Available to people 18 years and older</a:t>
            </a:r>
          </a:p>
          <a:p>
            <a:r>
              <a:rPr lang="en-US" sz="2000" dirty="0"/>
              <a:t>Given as two shots, four weeks apart</a:t>
            </a:r>
          </a:p>
          <a:p>
            <a:r>
              <a:rPr lang="en-US" sz="2000" dirty="0"/>
              <a:t>Considered fully vaccinated two weeks after second shot</a:t>
            </a:r>
          </a:p>
        </p:txBody>
      </p:sp>
      <p:sp>
        <p:nvSpPr>
          <p:cNvPr id="9" name="Text Placeholder 8"/>
          <p:cNvSpPr>
            <a:spLocks noGrp="1"/>
          </p:cNvSpPr>
          <p:nvPr>
            <p:ph type="body" sz="half" idx="17"/>
          </p:nvPr>
        </p:nvSpPr>
        <p:spPr>
          <a:xfrm>
            <a:off x="7852442" y="2805830"/>
            <a:ext cx="3194968" cy="2985369"/>
          </a:xfrm>
        </p:spPr>
        <p:txBody>
          <a:bodyPr/>
          <a:lstStyle/>
          <a:p>
            <a:endParaRPr lang="en-US" dirty="0"/>
          </a:p>
          <a:p>
            <a:r>
              <a:rPr lang="en-US" sz="2000" dirty="0"/>
              <a:t>Available to people 18 years and older</a:t>
            </a:r>
          </a:p>
          <a:p>
            <a:r>
              <a:rPr lang="en-US" sz="2000" dirty="0"/>
              <a:t>Given as one shot</a:t>
            </a:r>
          </a:p>
          <a:p>
            <a:r>
              <a:rPr lang="en-US" sz="2000" dirty="0"/>
              <a:t>Considered fully vaccinated two weeks after shot</a:t>
            </a:r>
          </a:p>
        </p:txBody>
      </p:sp>
    </p:spTree>
    <p:extLst>
      <p:ext uri="{BB962C8B-B14F-4D97-AF65-F5344CB8AC3E}">
        <p14:creationId xmlns:p14="http://schemas.microsoft.com/office/powerpoint/2010/main" val="3240486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2417523" y="618518"/>
            <a:ext cx="8629888" cy="3890852"/>
          </a:xfrm>
        </p:spPr>
        <p:txBody>
          <a:bodyPr>
            <a:noAutofit/>
          </a:bodyPr>
          <a:lstStyle/>
          <a:p>
            <a:r>
              <a:rPr lang="en-US" sz="5400" dirty="0"/>
              <a:t>Myths vs. Facts of </a:t>
            </a:r>
            <a:br>
              <a:rPr lang="en-US" sz="5400" dirty="0"/>
            </a:br>
            <a:r>
              <a:rPr lang="en-US" sz="5400" dirty="0"/>
              <a:t>Covid-19 vaccines</a:t>
            </a:r>
          </a:p>
        </p:txBody>
      </p:sp>
    </p:spTree>
    <p:extLst>
      <p:ext uri="{BB962C8B-B14F-4D97-AF65-F5344CB8AC3E}">
        <p14:creationId xmlns:p14="http://schemas.microsoft.com/office/powerpoint/2010/main" val="159939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542288" y="187891"/>
            <a:ext cx="9905955" cy="789140"/>
          </a:xfrm>
        </p:spPr>
        <p:txBody>
          <a:bodyPr>
            <a:normAutofit fontScale="90000"/>
          </a:bodyPr>
          <a:lstStyle/>
          <a:p>
            <a:r>
              <a:rPr lang="en-US" sz="3200" b="1" u="sng" dirty="0"/>
              <a:t>Myth #1: </a:t>
            </a:r>
            <a:r>
              <a:rPr lang="en-US" sz="3200" dirty="0"/>
              <a:t>The COVID-19 Vaccine can affect women’s fertility</a:t>
            </a:r>
          </a:p>
        </p:txBody>
      </p:sp>
      <p:sp>
        <p:nvSpPr>
          <p:cNvPr id="9" name="Text Placeholder 8"/>
          <p:cNvSpPr>
            <a:spLocks noGrp="1"/>
          </p:cNvSpPr>
          <p:nvPr>
            <p:ph type="body" sz="half" idx="2"/>
          </p:nvPr>
        </p:nvSpPr>
        <p:spPr>
          <a:xfrm rot="10800000" flipV="1">
            <a:off x="1141407" y="3256766"/>
            <a:ext cx="9904459" cy="2029217"/>
          </a:xfrm>
        </p:spPr>
        <p:txBody>
          <a:bodyPr>
            <a:noAutofit/>
          </a:bodyPr>
          <a:lstStyle/>
          <a:p>
            <a:r>
              <a:rPr lang="en-US" sz="2200" b="1" dirty="0"/>
              <a:t>Fact #1: </a:t>
            </a:r>
            <a:r>
              <a:rPr lang="en-US" sz="2200" dirty="0"/>
              <a:t>The vaccine will not affect fertility. The vaccine encourages the body to create copies of the spike protein found on the coronavirus surface, which teaches the immune system to fight that spike protein. A false report on social media stated that the spike protein on the virus was the same as another spike protein that is involved in the growth and attachment of the placenta during pregnancy. The two spike proteins are completely different! During the Pfizer clinical trials, 23 women in the study became pregnant. Only one suffered a pregnancy loss, but was in the placebo group. A few women in the studies reported temporary menstrual changes, but they can also occur with infections, exercise, sleep problems and dietary changes.</a:t>
            </a:r>
          </a:p>
          <a:p>
            <a:r>
              <a:rPr lang="en-US" sz="2400" dirty="0"/>
              <a:t>			(Mayo Clinic, 10/5/21; Johns Hopkins, 8/3/21)</a:t>
            </a:r>
          </a:p>
          <a:p>
            <a:endParaRPr lang="en-US" sz="2400" dirty="0"/>
          </a:p>
          <a:p>
            <a:endParaRPr lang="en-US" sz="2400" dirty="0"/>
          </a:p>
        </p:txBody>
      </p:sp>
    </p:spTree>
    <p:extLst>
      <p:ext uri="{BB962C8B-B14F-4D97-AF65-F5344CB8AC3E}">
        <p14:creationId xmlns:p14="http://schemas.microsoft.com/office/powerpoint/2010/main" val="793662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1068888"/>
          </a:xfrm>
        </p:spPr>
        <p:txBody>
          <a:bodyPr>
            <a:normAutofit fontScale="90000"/>
          </a:bodyPr>
          <a:lstStyle/>
          <a:p>
            <a:r>
              <a:rPr lang="en-US" b="1" u="sng" dirty="0"/>
              <a:t>Myth #2: </a:t>
            </a:r>
            <a:r>
              <a:rPr lang="en-US" dirty="0"/>
              <a:t>If I have already had COVID-19, I don’t need a vaccine</a:t>
            </a:r>
          </a:p>
        </p:txBody>
      </p:sp>
      <p:sp>
        <p:nvSpPr>
          <p:cNvPr id="3" name="Text Placeholder 2"/>
          <p:cNvSpPr>
            <a:spLocks noGrp="1"/>
          </p:cNvSpPr>
          <p:nvPr>
            <p:ph type="body" sz="half" idx="2"/>
          </p:nvPr>
        </p:nvSpPr>
        <p:spPr>
          <a:xfrm>
            <a:off x="1141410" y="1791223"/>
            <a:ext cx="9904459" cy="3999976"/>
          </a:xfrm>
        </p:spPr>
        <p:txBody>
          <a:bodyPr>
            <a:normAutofit lnSpcReduction="10000"/>
          </a:bodyPr>
          <a:lstStyle/>
          <a:p>
            <a:r>
              <a:rPr lang="en-US" sz="2400" b="1" u="sng" dirty="0"/>
              <a:t>Fact #2: </a:t>
            </a:r>
            <a:r>
              <a:rPr lang="en-US" sz="2400" dirty="0"/>
              <a:t>People who have gotten sick with COVID-19 may still benefit from getting vaccinated. Because of the severe health risks associated with actually having the disease, and the history of breakthrough infections, people are still advised to get the vaccine. Early evidence indicates that natural immunity from COVID-19 may not last very long, but studies are still ongoing. If someone receives monoclonal antibodies or convalescent plasma during treatment for COVID-19, they should wait at least 90 days after the treatment ends to start the vaccine.</a:t>
            </a:r>
          </a:p>
          <a:p>
            <a:r>
              <a:rPr lang="en-US" sz="2400" dirty="0"/>
              <a:t>				(Mayo Clinic 10/5/21; Johns Hopkins, 8/3/21)</a:t>
            </a:r>
          </a:p>
        </p:txBody>
      </p:sp>
    </p:spTree>
    <p:extLst>
      <p:ext uri="{BB962C8B-B14F-4D97-AF65-F5344CB8AC3E}">
        <p14:creationId xmlns:p14="http://schemas.microsoft.com/office/powerpoint/2010/main" val="3246571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1"/>
            <a:ext cx="9905955" cy="517741"/>
          </a:xfrm>
        </p:spPr>
        <p:txBody>
          <a:bodyPr>
            <a:normAutofit fontScale="90000"/>
          </a:bodyPr>
          <a:lstStyle/>
          <a:p>
            <a:r>
              <a:rPr lang="en-US" sz="3200" b="1" u="sng" dirty="0"/>
              <a:t>Myth #3: </a:t>
            </a:r>
            <a:r>
              <a:rPr lang="en-US" sz="3200" dirty="0"/>
              <a:t>Researchers rushed the development of the covid-19 vaccine, so its effectiveness and safety cannot be trusted</a:t>
            </a:r>
          </a:p>
        </p:txBody>
      </p:sp>
      <p:sp>
        <p:nvSpPr>
          <p:cNvPr id="3" name="Text Placeholder 2"/>
          <p:cNvSpPr>
            <a:spLocks noGrp="1"/>
          </p:cNvSpPr>
          <p:nvPr>
            <p:ph type="body" sz="half" idx="2"/>
          </p:nvPr>
        </p:nvSpPr>
        <p:spPr>
          <a:xfrm>
            <a:off x="1141410" y="2605414"/>
            <a:ext cx="9904459" cy="3185784"/>
          </a:xfrm>
        </p:spPr>
        <p:txBody>
          <a:bodyPr>
            <a:noAutofit/>
          </a:bodyPr>
          <a:lstStyle/>
          <a:p>
            <a:r>
              <a:rPr lang="en-US" sz="2400" b="1" u="sng" dirty="0"/>
              <a:t>Fact #3: </a:t>
            </a:r>
            <a:r>
              <a:rPr lang="en-US" sz="2400" dirty="0"/>
              <a:t>Studies found that the two earliest vaccine, Pfizer and </a:t>
            </a:r>
            <a:r>
              <a:rPr lang="en-US" sz="2400" dirty="0" err="1"/>
              <a:t>Moderna</a:t>
            </a:r>
            <a:r>
              <a:rPr lang="en-US" sz="2400" dirty="0"/>
              <a:t>, are about 95% effective. There are many reasons for the fast development of vaccines. The first two were created with a method (mRNA) that has been in development for almost two decades, so research could begin faster than any previous vaccine. The government provided funding for vaccine development and production, so doses were manufactured simultaneously with the clinical trials for the first time in the history of vaccine research. As soon as the clinical trials demonstrated safety and efficacy, and the FDA granted Emergency Use Authorization, the doses were ready to distribute.</a:t>
            </a:r>
          </a:p>
          <a:p>
            <a:r>
              <a:rPr lang="en-US" sz="2400" dirty="0"/>
              <a:t>				(Mayo Clinic 10/5/21; Johns Hopkins, 8/3/21)</a:t>
            </a:r>
          </a:p>
          <a:p>
            <a:endParaRPr lang="en-US" sz="2400" dirty="0"/>
          </a:p>
        </p:txBody>
      </p:sp>
    </p:spTree>
    <p:extLst>
      <p:ext uri="{BB962C8B-B14F-4D97-AF65-F5344CB8AC3E}">
        <p14:creationId xmlns:p14="http://schemas.microsoft.com/office/powerpoint/2010/main" val="4039765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705633"/>
          </a:xfrm>
        </p:spPr>
        <p:txBody>
          <a:bodyPr>
            <a:normAutofit fontScale="90000"/>
          </a:bodyPr>
          <a:lstStyle/>
          <a:p>
            <a:r>
              <a:rPr lang="en-US" b="1" u="sng" dirty="0"/>
              <a:t>Myth #4: </a:t>
            </a:r>
            <a:r>
              <a:rPr lang="en-US" dirty="0"/>
              <a:t>Getting the covid-19 vaccine means I can stop wearing my mask and taking other precautions</a:t>
            </a:r>
          </a:p>
        </p:txBody>
      </p:sp>
      <p:sp>
        <p:nvSpPr>
          <p:cNvPr id="3" name="Text Placeholder 2"/>
          <p:cNvSpPr>
            <a:spLocks noGrp="1"/>
          </p:cNvSpPr>
          <p:nvPr>
            <p:ph type="body" sz="half" idx="2"/>
          </p:nvPr>
        </p:nvSpPr>
        <p:spPr>
          <a:xfrm>
            <a:off x="1141410" y="2242159"/>
            <a:ext cx="9904459" cy="3549040"/>
          </a:xfrm>
        </p:spPr>
        <p:txBody>
          <a:bodyPr>
            <a:normAutofit fontScale="92500" lnSpcReduction="10000"/>
          </a:bodyPr>
          <a:lstStyle/>
          <a:p>
            <a:r>
              <a:rPr lang="en-US" sz="2400" b="1" u="sng" dirty="0"/>
              <a:t>Fact #4: </a:t>
            </a:r>
            <a:r>
              <a:rPr lang="en-US" sz="2400" dirty="0"/>
              <a:t>You are considered fully vaccinated two weeks after your second dose of the Pfizer and </a:t>
            </a:r>
            <a:r>
              <a:rPr lang="en-US" sz="2400" dirty="0" err="1"/>
              <a:t>Moderna</a:t>
            </a:r>
            <a:r>
              <a:rPr lang="en-US" sz="2400" dirty="0"/>
              <a:t> vaccine or one week after the Johnson &amp; Johnson/Janssen vaccine. You may return to many activities and stop wearing a mask unless required by the business or setting. In an area where several new cases have recently occurred, a mask is still recommended because of the risk of breakthrough infections. If you have a compromised immune system, a mask is also recommended. Masks are still required on planes, buses, trains, and other public transportation settings, as well as most health care settings.</a:t>
            </a:r>
          </a:p>
          <a:p>
            <a:r>
              <a:rPr lang="en-US" sz="2400" dirty="0"/>
              <a:t>				(Mayo Clinic 10/5/21; Johns Hopkins, 8/3/21)</a:t>
            </a:r>
          </a:p>
          <a:p>
            <a:endParaRPr lang="en-US" dirty="0"/>
          </a:p>
        </p:txBody>
      </p:sp>
    </p:spTree>
    <p:extLst>
      <p:ext uri="{BB962C8B-B14F-4D97-AF65-F5344CB8AC3E}">
        <p14:creationId xmlns:p14="http://schemas.microsoft.com/office/powerpoint/2010/main" val="40042992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258</TotalTime>
  <Words>2393</Words>
  <Application>Microsoft Office PowerPoint</Application>
  <PresentationFormat>Widescreen</PresentationFormat>
  <Paragraphs>105</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Tw Cen MT</vt:lpstr>
      <vt:lpstr>Circuit</vt:lpstr>
      <vt:lpstr>COVID-19 Vaccines:  Myths vs. Facts </vt:lpstr>
      <vt:lpstr>Objectives</vt:lpstr>
      <vt:lpstr>PowerPoint Presentation</vt:lpstr>
      <vt:lpstr>Current COVID-19 Vaccines</vt:lpstr>
      <vt:lpstr>Myths vs. Facts of  Covid-19 vaccines</vt:lpstr>
      <vt:lpstr>Myth #1: The COVID-19 Vaccine can affect women’s fertility</vt:lpstr>
      <vt:lpstr>Myth #2: If I have already had COVID-19, I don’t need a vaccine</vt:lpstr>
      <vt:lpstr>Myth #3: Researchers rushed the development of the covid-19 vaccine, so its effectiveness and safety cannot be trusted</vt:lpstr>
      <vt:lpstr>Myth #4: Getting the covid-19 vaccine means I can stop wearing my mask and taking other precautions</vt:lpstr>
      <vt:lpstr>Myth #5: The COVID-19 Vaccine was developed to control the general population either through microchip tracking or “nanotransducers” in our brains </vt:lpstr>
      <vt:lpstr>Myth #6: COVId-19 vaccines will alter my dna</vt:lpstr>
      <vt:lpstr>Myth #7: COVID-19 vaccines were manufactured using fetal tissue</vt:lpstr>
      <vt:lpstr>Myth #8: Pregnant and breastfeeding women should not get the covid-19 vaccine</vt:lpstr>
      <vt:lpstr>Myth #9: COVID-19 vaccines must be stored at extremely low temperatures because of preservatives in the vaccines</vt:lpstr>
      <vt:lpstr>Myth #10: Getting the Covid-19 vaccine gives you covid-19</vt:lpstr>
      <vt:lpstr>COVID-19 Vaccine Boosters</vt:lpstr>
      <vt:lpstr>Innovative treatments for covid-19</vt:lpstr>
      <vt:lpstr>National council of state boards of nursing recommendations regarding covid-19 vaccinations for nursing students</vt:lpstr>
      <vt:lpstr>NCSBN policy, continued</vt:lpstr>
      <vt:lpstr>References</vt:lpstr>
    </vt:vector>
  </TitlesOfParts>
  <Company>CONHI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Vaccines: Myths vs. Facts</dc:title>
  <dc:creator>Cheryl Schmidt</dc:creator>
  <cp:lastModifiedBy>Jazmin Michael</cp:lastModifiedBy>
  <cp:revision>29</cp:revision>
  <cp:lastPrinted>2021-10-06T23:05:12Z</cp:lastPrinted>
  <dcterms:created xsi:type="dcterms:W3CDTF">2021-10-06T15:02:15Z</dcterms:created>
  <dcterms:modified xsi:type="dcterms:W3CDTF">2021-11-17T20:33:25Z</dcterms:modified>
</cp:coreProperties>
</file>